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9.xml" ContentType="application/vnd.openxmlformats-officedocument.presentationml.tags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39" r:id="rId2"/>
    <p:sldMasterId id="2147483745" r:id="rId3"/>
  </p:sldMasterIdLst>
  <p:notesMasterIdLst>
    <p:notesMasterId r:id="rId49"/>
  </p:notesMasterIdLst>
  <p:handoutMasterIdLst>
    <p:handoutMasterId r:id="rId50"/>
  </p:handoutMasterIdLst>
  <p:sldIdLst>
    <p:sldId id="367" r:id="rId4"/>
    <p:sldId id="457" r:id="rId5"/>
    <p:sldId id="458" r:id="rId6"/>
    <p:sldId id="459" r:id="rId7"/>
    <p:sldId id="463" r:id="rId8"/>
    <p:sldId id="478" r:id="rId9"/>
    <p:sldId id="464" r:id="rId10"/>
    <p:sldId id="465" r:id="rId11"/>
    <p:sldId id="466" r:id="rId12"/>
    <p:sldId id="467" r:id="rId13"/>
    <p:sldId id="504" r:id="rId14"/>
    <p:sldId id="479" r:id="rId15"/>
    <p:sldId id="510" r:id="rId16"/>
    <p:sldId id="502" r:id="rId17"/>
    <p:sldId id="468" r:id="rId18"/>
    <p:sldId id="469" r:id="rId19"/>
    <p:sldId id="476" r:id="rId20"/>
    <p:sldId id="480" r:id="rId21"/>
    <p:sldId id="481" r:id="rId22"/>
    <p:sldId id="506" r:id="rId23"/>
    <p:sldId id="483" r:id="rId24"/>
    <p:sldId id="501" r:id="rId25"/>
    <p:sldId id="456" r:id="rId26"/>
    <p:sldId id="519" r:id="rId27"/>
    <p:sldId id="511" r:id="rId28"/>
    <p:sldId id="521" r:id="rId29"/>
    <p:sldId id="515" r:id="rId30"/>
    <p:sldId id="485" r:id="rId31"/>
    <p:sldId id="489" r:id="rId32"/>
    <p:sldId id="486" r:id="rId33"/>
    <p:sldId id="487" r:id="rId34"/>
    <p:sldId id="488" r:id="rId35"/>
    <p:sldId id="495" r:id="rId36"/>
    <p:sldId id="490" r:id="rId37"/>
    <p:sldId id="491" r:id="rId38"/>
    <p:sldId id="496" r:id="rId39"/>
    <p:sldId id="492" r:id="rId40"/>
    <p:sldId id="498" r:id="rId41"/>
    <p:sldId id="497" r:id="rId42"/>
    <p:sldId id="507" r:id="rId43"/>
    <p:sldId id="509" r:id="rId44"/>
    <p:sldId id="520" r:id="rId45"/>
    <p:sldId id="500" r:id="rId46"/>
    <p:sldId id="522" r:id="rId47"/>
    <p:sldId id="47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CC"/>
    <a:srgbClr val="485E2A"/>
    <a:srgbClr val="000000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125" autoAdjust="0"/>
  </p:normalViewPr>
  <p:slideViewPr>
    <p:cSldViewPr showGuides="1">
      <p:cViewPr varScale="1">
        <p:scale>
          <a:sx n="106" d="100"/>
          <a:sy n="106" d="100"/>
        </p:scale>
        <p:origin x="120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26/01/2024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26/01/2024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6F82F5-6754-48F5-8E02-90DA757BF23F}" type="slidenum">
              <a:rPr lang="en-GB"/>
              <a:pPr/>
              <a:t>2</a:t>
            </a:fld>
            <a:endParaRPr lang="en-GB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12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0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BF7BF-8D7C-4FE0-AFF9-FD960D7CF6BE}" type="slidenum">
              <a:rPr lang="en-GB"/>
              <a:pPr/>
              <a:t>15</a:t>
            </a:fld>
            <a:endParaRPr lang="en-GB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C28227-75E8-4342-A0F9-116E3E028123}" type="slidenum">
              <a:rPr lang="en-GB"/>
              <a:pPr/>
              <a:t>16</a:t>
            </a:fld>
            <a:endParaRPr lang="en-GB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6DFDFC-489B-41F4-9BBE-1032D32E61EF}" type="slidenum">
              <a:rPr lang="en-GB"/>
              <a:pPr/>
              <a:t>17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8262D8-C31D-40AE-8E1A-ABCFA459CE50}" type="slidenum">
              <a:rPr lang="en-US"/>
              <a:pPr/>
              <a:t>18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A2578-5500-4106-A525-2C287BC5D83E}" type="slidenum">
              <a:rPr lang="en-US"/>
              <a:pPr/>
              <a:t>19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8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46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8847E-3384-4668-A206-3F2273C3BCC6}" type="slidenum">
              <a:rPr lang="en-GB"/>
              <a:pPr/>
              <a:t>3</a:t>
            </a:fld>
            <a:endParaRPr lang="en-GB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3CEFB8-F942-422B-9986-1552E32C360E}" type="slidenum">
              <a:rPr lang="en-GB"/>
              <a:pPr/>
              <a:t>23</a:t>
            </a:fld>
            <a:endParaRPr lang="en-GB" dirty="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9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81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637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00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89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609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721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38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253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82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993B3-6AB7-4AC1-BF1D-931DD6A25BBC}" type="slidenum">
              <a:rPr lang="en-GB"/>
              <a:pPr/>
              <a:t>4</a:t>
            </a:fld>
            <a:endParaRPr lang="en-GB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85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603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187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41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87E32-61A4-4EA8-AB82-20BE9E190A5F}" type="slidenum">
              <a:rPr lang="en-GB"/>
              <a:pPr/>
              <a:t>45</a:t>
            </a:fld>
            <a:endParaRPr lang="en-GB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FE14D-8FBF-4E69-AF86-D0CC69349647}" type="slidenum">
              <a:rPr lang="en-GB"/>
              <a:pPr/>
              <a:t>5</a:t>
            </a:fld>
            <a:endParaRPr lang="en-GB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EB4DDE-3AD7-4CD0-8042-B82EC937CB96}" type="slidenum">
              <a:rPr lang="en-US"/>
              <a:pPr/>
              <a:t>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D61D7-1F6E-451E-8CCC-B735361CD7F6}" type="slidenum">
              <a:rPr lang="en-GB"/>
              <a:pPr/>
              <a:t>7</a:t>
            </a:fld>
            <a:endParaRPr lang="en-GB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C0B8A6-547A-4B13-8826-7A73C9524313}" type="slidenum">
              <a:rPr lang="en-GB"/>
              <a:pPr/>
              <a:t>8</a:t>
            </a:fld>
            <a:endParaRPr lang="en-GB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E5D74-6977-4408-B809-8A5ABED540F7}" type="slidenum">
              <a:rPr lang="en-GB"/>
              <a:pPr/>
              <a:t>9</a:t>
            </a:fld>
            <a:endParaRPr lang="en-GB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FBF834-60FF-489D-A4A3-9E16A1F5312B}" type="slidenum">
              <a:rPr lang="en-GB"/>
              <a:pPr/>
              <a:t>10</a:t>
            </a:fld>
            <a:endParaRPr lang="en-GB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8200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93D87-CF50-4A05-85B8-B958C83E0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1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164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3"/>
            <a:ext cx="5616210" cy="692935"/>
          </a:xfrm>
        </p:spPr>
        <p:txBody>
          <a:bodyPr lIns="0" tIns="0" rIns="0" bIns="0"/>
          <a:lstStyle>
            <a:lvl1pPr>
              <a:defRPr sz="4502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20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4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674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997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53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05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4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08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62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849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81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379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7146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07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1566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24FA318-6367-466D-BC4E-ACD4FBC517E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6" r:id="rId9"/>
    <p:sldLayoutId id="2147483734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2"/>
            <a:ext cx="561621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77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5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9.jpeg"/><Relationship Id="rId4" Type="http://schemas.openxmlformats.org/officeDocument/2006/relationships/hyperlink" Target="mailto:fadi@uel.ac.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hyperlink" Target="http://www.paralegalalliance.com/skills-of-a-successful-paralegal/" TargetMode="Externa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martin.aitchison@hotmail.co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702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Welcome to CN4005: Mental Wealth (IT Pitching).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US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lang="en-GB" sz="2800" spc="-2" dirty="0">
                <a:solidFill>
                  <a:srgbClr val="272625"/>
                </a:solidFill>
                <a:latin typeface="Founders Grotesk Cond Bold"/>
                <a:cs typeface="Founders Grotesk Light"/>
              </a:rPr>
              <a:t>Week 1: Welcome to the module!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3600" b="1" u="sng" dirty="0"/>
              <a:t>Continuous Professional Development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31008" y="1484784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/>
              <a:t>Requires commitment to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Keep abreast of new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Undertake continuous self evaluation and six monthly appraisal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Study, undertake courses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/>
              <a:t>You must be willing to learn from 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Experience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Others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Books and journals</a:t>
            </a:r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505CB5FE-8357-4BA3-949B-56A05E49DD3A}" type="slidenum">
              <a:rPr lang="en-GB"/>
              <a:pPr/>
              <a:t>10</a:t>
            </a:fld>
            <a:endParaRPr lang="en-GB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F518-DC60-4435-A3FB-9D108617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8CF7-58E9-4ED3-BBDC-2D4F9089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1.1. Working part of a team, which one of these is key for successful delivery of outcome?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99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161FF-FDB6-44EB-82E1-7B4A57615D8C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1D267-A1B7-4D72-B1DC-7F1A42EE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447800"/>
            <a:ext cx="8784976" cy="5257800"/>
          </a:xfrm>
        </p:spPr>
        <p:txBody>
          <a:bodyPr>
            <a:normAutofit/>
          </a:bodyPr>
          <a:lstStyle/>
          <a:p>
            <a:endParaRPr lang="en-GB" sz="700" dirty="0"/>
          </a:p>
          <a:p>
            <a:pPr marL="0" indent="0">
              <a:buNone/>
            </a:pPr>
            <a:r>
              <a:rPr lang="en-GB" dirty="0"/>
              <a:t>1. </a:t>
            </a:r>
            <a:r>
              <a:rPr lang="en-GB" b="1" dirty="0"/>
              <a:t>Module Welcoming</a:t>
            </a:r>
            <a:r>
              <a:rPr lang="en-GB" dirty="0"/>
              <a:t>, and Self-assessment session.</a:t>
            </a:r>
          </a:p>
          <a:p>
            <a:pPr marL="0" indent="0">
              <a:buNone/>
            </a:pPr>
            <a:r>
              <a:rPr lang="en-GB" dirty="0"/>
              <a:t>2. </a:t>
            </a:r>
            <a:r>
              <a:rPr lang="en-GB" b="1" dirty="0"/>
              <a:t>IT Technologies: </a:t>
            </a:r>
            <a:r>
              <a:rPr lang="en-GB" dirty="0"/>
              <a:t>Innovation in Business I</a:t>
            </a:r>
          </a:p>
          <a:p>
            <a:pPr marL="0" indent="0">
              <a:buNone/>
            </a:pPr>
            <a:r>
              <a:rPr lang="en-GB" dirty="0"/>
              <a:t>3. </a:t>
            </a:r>
            <a:r>
              <a:rPr lang="en-GB" b="1" dirty="0"/>
              <a:t>IT Technologies: </a:t>
            </a:r>
            <a:r>
              <a:rPr lang="en-GB" dirty="0"/>
              <a:t>Innovation in Business II and 	brainstorming Ideas</a:t>
            </a:r>
          </a:p>
          <a:p>
            <a:pPr marL="0" indent="0">
              <a:buNone/>
            </a:pPr>
            <a:r>
              <a:rPr lang="en-GB" dirty="0"/>
              <a:t>4. </a:t>
            </a:r>
            <a:r>
              <a:rPr lang="en-GB" b="1" dirty="0"/>
              <a:t>Time Management.</a:t>
            </a:r>
          </a:p>
          <a:p>
            <a:pPr marL="0" indent="0">
              <a:buNone/>
            </a:pPr>
            <a:r>
              <a:rPr lang="en-GB" dirty="0"/>
              <a:t>5. </a:t>
            </a:r>
            <a:r>
              <a:rPr lang="en-GB" b="1" dirty="0"/>
              <a:t>IT project management </a:t>
            </a:r>
            <a:r>
              <a:rPr lang="en-GB" dirty="0"/>
              <a:t>and managing groups</a:t>
            </a:r>
          </a:p>
          <a:p>
            <a:pPr marL="0" indent="0">
              <a:buNone/>
            </a:pPr>
            <a:r>
              <a:rPr lang="en-GB" dirty="0"/>
              <a:t>6. </a:t>
            </a:r>
            <a:r>
              <a:rPr lang="en-GB" b="1" dirty="0"/>
              <a:t>Presentation skills I: </a:t>
            </a:r>
            <a:r>
              <a:rPr lang="en-GB" dirty="0"/>
              <a:t>How not to present.</a:t>
            </a:r>
          </a:p>
          <a:p>
            <a:endParaRPr lang="en-GB" sz="7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161FF-FDB6-44EB-82E1-7B4A57615D8C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5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1D267-A1B7-4D72-B1DC-7F1A42EE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1219200"/>
            <a:ext cx="8229600" cy="5257800"/>
          </a:xfrm>
        </p:spPr>
        <p:txBody>
          <a:bodyPr>
            <a:noAutofit/>
          </a:bodyPr>
          <a:lstStyle/>
          <a:p>
            <a:endParaRPr lang="en-GB" sz="900" dirty="0"/>
          </a:p>
          <a:p>
            <a:pPr marL="0" indent="0">
              <a:buNone/>
            </a:pPr>
            <a:r>
              <a:rPr lang="en-GB" sz="3200" dirty="0"/>
              <a:t>7. </a:t>
            </a:r>
            <a:r>
              <a:rPr lang="en-GB" sz="3200" b="1" dirty="0"/>
              <a:t>Presentation skills II: </a:t>
            </a:r>
            <a:r>
              <a:rPr lang="en-GB" sz="3200" dirty="0"/>
              <a:t>How to present.</a:t>
            </a:r>
          </a:p>
          <a:p>
            <a:pPr marL="0" indent="0">
              <a:buNone/>
            </a:pPr>
            <a:r>
              <a:rPr lang="en-GB" sz="3200" dirty="0"/>
              <a:t>8. </a:t>
            </a:r>
            <a:r>
              <a:rPr lang="en-GB" sz="3200" b="1" dirty="0"/>
              <a:t>Designing and Prototyping</a:t>
            </a:r>
          </a:p>
          <a:p>
            <a:pPr marL="0" indent="0">
              <a:buNone/>
            </a:pPr>
            <a:r>
              <a:rPr lang="en-GB" sz="3200" dirty="0"/>
              <a:t>9. </a:t>
            </a:r>
            <a:r>
              <a:rPr lang="en-GB" sz="3200" b="1" dirty="0"/>
              <a:t>Documentation</a:t>
            </a:r>
            <a:r>
              <a:rPr lang="en-GB" sz="3200" dirty="0"/>
              <a:t> and formatting of reports</a:t>
            </a:r>
          </a:p>
          <a:p>
            <a:pPr marL="0" indent="0">
              <a:buNone/>
            </a:pPr>
            <a:r>
              <a:rPr lang="en-GB" sz="3200" dirty="0"/>
              <a:t>10. </a:t>
            </a:r>
            <a:r>
              <a:rPr lang="en-GB" sz="3200" b="1" dirty="0"/>
              <a:t>Setting up your own company</a:t>
            </a:r>
            <a:r>
              <a:rPr lang="en-GB" sz="3200" dirty="0"/>
              <a:t>: IT 	consultancy and micro-business</a:t>
            </a:r>
          </a:p>
          <a:p>
            <a:pPr marL="0" indent="0">
              <a:buNone/>
            </a:pPr>
            <a:r>
              <a:rPr lang="en-GB" sz="3200" dirty="0"/>
              <a:t>11. </a:t>
            </a:r>
            <a:r>
              <a:rPr lang="en-GB" sz="3200" b="1" dirty="0"/>
              <a:t>Mental Health </a:t>
            </a:r>
            <a:r>
              <a:rPr lang="en-GB" sz="3200" dirty="0"/>
              <a:t>and Wellbeing.</a:t>
            </a:r>
          </a:p>
          <a:p>
            <a:pPr marL="0" indent="0">
              <a:buNone/>
            </a:pPr>
            <a:r>
              <a:rPr lang="en-GB" sz="3200" dirty="0"/>
              <a:t>12. </a:t>
            </a:r>
            <a:r>
              <a:rPr lang="en-GB" sz="3200" b="1" dirty="0"/>
              <a:t>Reflection </a:t>
            </a:r>
            <a:r>
              <a:rPr lang="en-GB" sz="3200" dirty="0"/>
              <a:t>and Self-evaluation. </a:t>
            </a:r>
          </a:p>
          <a:p>
            <a:endParaRPr lang="en-GB" sz="9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01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Assessment</a:t>
            </a:r>
            <a:endParaRPr lang="en-GB" b="1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This module will be assessed totally by coursework.  UEL assessment regulations required you to achieve a 40% to pass this module.</a:t>
            </a:r>
          </a:p>
          <a:p>
            <a:pPr eaLnBrk="1" hangingPunct="1"/>
            <a:r>
              <a:rPr lang="en-GB" dirty="0"/>
              <a:t>You should aim for much higher.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7B7250C8-C95B-44BE-809E-F264A87EBEF2}" type="slidenum">
              <a:rPr lang="en-GB"/>
              <a:pPr/>
              <a:t>15</a:t>
            </a:fld>
            <a:endParaRPr lang="en-GB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Assessment</a:t>
            </a:r>
            <a:endParaRPr lang="en-GB" b="1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8512998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None/>
            </a:pPr>
            <a:r>
              <a:rPr lang="en-GB" b="1" dirty="0"/>
              <a:t>1.   Portfolio 100%:</a:t>
            </a:r>
          </a:p>
          <a:p>
            <a:pPr marL="514350" indent="-514350" eaLnBrk="1" hangingPunct="1">
              <a:buNone/>
            </a:pPr>
            <a:r>
              <a:rPr lang="en-GB" dirty="0"/>
              <a:t>Made up of six tasks: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Career Pathway start &amp; CV (Individual)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Individual Time Management Plan (Individual)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Proposal for Pitch idea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Presentation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Innovation Report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Completing the Career Pathway, CV, and reflection on Mental Health.(Individual)</a:t>
            </a:r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GB" dirty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6E37B399-44F7-4D38-BA50-D9E019AE5F70}" type="slidenum">
              <a:rPr lang="en-GB"/>
              <a:pPr/>
              <a:t>16</a:t>
            </a:fld>
            <a:endParaRPr lang="en-GB"/>
          </a:p>
        </p:txBody>
      </p:sp>
      <p:pic>
        <p:nvPicPr>
          <p:cNvPr id="322563" name="Picture 3" descr="C:\Users\akram\Desktop\Myimages\Information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330200"/>
            <a:ext cx="1062460" cy="115352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Submission</a:t>
            </a:r>
            <a:endParaRPr lang="en-GB" b="1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GB" sz="2800" b="1" dirty="0"/>
          </a:p>
          <a:p>
            <a:pPr eaLnBrk="1" hangingPunct="1"/>
            <a:r>
              <a:rPr lang="en-GB" sz="2800" dirty="0"/>
              <a:t>All submissions for this Module must be submitted to Turnitin.  </a:t>
            </a:r>
          </a:p>
          <a:p>
            <a:pPr eaLnBrk="1" hangingPunct="1"/>
            <a:r>
              <a:rPr lang="en-GB" sz="2800" dirty="0"/>
              <a:t>Detailed guidance on how to submit your work to Turnitin can be found on this Module’s UEL Moodle site.</a:t>
            </a:r>
          </a:p>
          <a:p>
            <a:pPr eaLnBrk="1" hangingPunct="1"/>
            <a:r>
              <a:rPr lang="en-GB" sz="2800" dirty="0"/>
              <a:t>If you fail to submit the Report you will be awarded a mark of 0% for the component 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1FAF42A4-73CA-4294-9EC3-D434AF03A142}" type="slidenum">
              <a:rPr lang="en-GB"/>
              <a:pPr/>
              <a:t>17</a:t>
            </a:fld>
            <a:endParaRPr lang="en-GB"/>
          </a:p>
        </p:txBody>
      </p:sp>
      <p:pic>
        <p:nvPicPr>
          <p:cNvPr id="325634" name="Picture 2" descr="C:\Users\akram\Desktop\Myimages\MakeANot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711" y="1"/>
            <a:ext cx="2119289" cy="1844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7504" y="152400"/>
            <a:ext cx="9443392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/>
              <a:t>Guidelines to succeed in this module!</a:t>
            </a:r>
            <a:endParaRPr lang="en-GB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BB824D55-45E9-46FE-BFE9-47CC7AAC876F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32772" name="Rectangle 4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4432300" y="1905000"/>
            <a:ext cx="4711700" cy="4191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2400" b="1" dirty="0"/>
              <a:t>Read ahead:</a:t>
            </a:r>
          </a:p>
          <a:p>
            <a:pPr lvl="1">
              <a:defRPr/>
            </a:pPr>
            <a:r>
              <a:rPr lang="en-US" sz="2400" dirty="0"/>
              <a:t>Review handbook.</a:t>
            </a:r>
          </a:p>
          <a:p>
            <a:pPr lvl="1">
              <a:defRPr/>
            </a:pPr>
            <a:r>
              <a:rPr lang="en-US" sz="2400" dirty="0"/>
              <a:t>Review essential readings – Don’t leave it for last two weeks.</a:t>
            </a:r>
          </a:p>
          <a:p>
            <a:pPr lvl="1">
              <a:defRPr/>
            </a:pPr>
            <a:r>
              <a:rPr lang="en-US" sz="2400" dirty="0"/>
              <a:t>Watch the lectures every week.</a:t>
            </a:r>
          </a:p>
          <a:p>
            <a:pPr lvl="1">
              <a:defRPr/>
            </a:pPr>
            <a:r>
              <a:rPr lang="en-US" sz="2400" dirty="0"/>
              <a:t>Participate in the lecture activities.</a:t>
            </a:r>
          </a:p>
          <a:p>
            <a:pPr lvl="1">
              <a:defRPr/>
            </a:pPr>
            <a:r>
              <a:rPr lang="en-US" sz="2400" dirty="0"/>
              <a:t>Take advantage of the </a:t>
            </a:r>
            <a:r>
              <a:rPr lang="en-US" sz="2400" b="1" dirty="0"/>
              <a:t>Formative Feedback </a:t>
            </a:r>
            <a:r>
              <a:rPr lang="en-US" sz="2400" dirty="0"/>
              <a:t>opportunities.</a:t>
            </a:r>
          </a:p>
          <a:p>
            <a:pPr lvl="1">
              <a:defRPr/>
            </a:pPr>
            <a:r>
              <a:rPr lang="en-US" sz="2400" dirty="0"/>
              <a:t>Write down any questions.</a:t>
            </a:r>
          </a:p>
          <a:p>
            <a:pPr>
              <a:defRPr/>
            </a:pPr>
            <a:r>
              <a:rPr lang="en-US" sz="2400" b="1" dirty="0"/>
              <a:t>Feel free to ask!</a:t>
            </a:r>
          </a:p>
          <a:p>
            <a:pPr lvl="1">
              <a:defRPr/>
            </a:pPr>
            <a:r>
              <a:rPr lang="en-US" sz="2400" dirty="0"/>
              <a:t>Ask your lab tutor first!!</a:t>
            </a:r>
          </a:p>
          <a:p>
            <a:pPr lvl="1">
              <a:defRPr/>
            </a:pPr>
            <a:r>
              <a:rPr lang="en-US" sz="2400" dirty="0"/>
              <a:t>Email me at </a:t>
            </a:r>
            <a:r>
              <a:rPr lang="en-US" sz="2400" dirty="0">
                <a:hlinkClick r:id="rId4"/>
              </a:rPr>
              <a:t>fadi@uel.ac.uk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GB" sz="2000" b="1" u="sng" dirty="0">
              <a:solidFill>
                <a:schemeClr val="hlink"/>
              </a:solidFill>
            </a:endParaRPr>
          </a:p>
        </p:txBody>
      </p:sp>
      <p:pic>
        <p:nvPicPr>
          <p:cNvPr id="32776" name="Picture 8" descr="ANd9GcTpmU6Vr8v8jL_WSjMa0hU7RxxvLNRE__QFdmKTRdC52ElP1JE&amp;t=1&amp;usg=__oNCLRo_6v8ahkCfumegnX_hjgyE=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11560" y="1844824"/>
            <a:ext cx="2824163" cy="3527425"/>
          </a:xfrm>
          <a:effectLst>
            <a:outerShdw dist="107763" dir="2700000" algn="ctr" rotWithShape="0">
              <a:schemeClr val="hlink">
                <a:alpha val="50000"/>
              </a:scheme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Guidelines to succeed in this module!</a:t>
            </a:r>
            <a:endParaRPr lang="en-GB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A4D57E8D-685B-4D4B-9D86-736B3DD29D0D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33796" name="Rectangle 1028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4267200" y="1600200"/>
            <a:ext cx="4876800" cy="4953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1800" dirty="0"/>
              <a:t>Be fair to this module in time investment! Give it at least </a:t>
            </a:r>
            <a:r>
              <a:rPr lang="en-US" sz="1800" b="1" u="sng" dirty="0">
                <a:solidFill>
                  <a:schemeClr val="hlink"/>
                </a:solidFill>
              </a:rPr>
              <a:t>4 hours</a:t>
            </a:r>
            <a:r>
              <a:rPr lang="en-US" sz="1800" dirty="0"/>
              <a:t> reading a week.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Deadlines: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The deadlines are shown in the handbook.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Work as early as possible.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Make use of the formative feedback in the labs.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Give enough time to review it (at least 48hours)!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Make sure you meet the </a:t>
            </a:r>
            <a:r>
              <a:rPr lang="en-US" sz="1800" b="1" dirty="0"/>
              <a:t>DEADLINE </a:t>
            </a:r>
            <a:r>
              <a:rPr lang="en-US" sz="1800" dirty="0"/>
              <a:t>to get the most of your grade!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/>
              <a:t>Be creative.</a:t>
            </a:r>
          </a:p>
        </p:txBody>
      </p:sp>
      <p:pic>
        <p:nvPicPr>
          <p:cNvPr id="8" name="Online Image Placeholder 4">
            <a:extLst>
              <a:ext uri="{FF2B5EF4-FFF2-40B4-BE49-F238E27FC236}">
                <a16:creationId xmlns:a16="http://schemas.microsoft.com/office/drawing/2014/main" id="{FE201FBF-F90D-4DB0-A327-E669E90D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0" y="2854651"/>
            <a:ext cx="3619500" cy="23678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bldLvl="2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/>
              <a:t>Lecture Content: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311042"/>
            <a:ext cx="8229600" cy="516918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dirty="0"/>
              <a:t>Part One: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Module introduction: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Aims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The Learning Outcomes 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Importance of this module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Communication / Ethical practices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Weekly subjects</a:t>
            </a:r>
          </a:p>
          <a:p>
            <a:pPr marL="742950" lvl="2" indent="-342900">
              <a:lnSpc>
                <a:spcPct val="90000"/>
              </a:lnSpc>
            </a:pPr>
            <a:r>
              <a:rPr lang="en-GB" dirty="0"/>
              <a:t>The Assessments</a:t>
            </a:r>
          </a:p>
          <a:p>
            <a:pPr marL="1200150" lvl="3" indent="-342900">
              <a:lnSpc>
                <a:spcPct val="90000"/>
              </a:lnSpc>
            </a:pPr>
            <a:r>
              <a:rPr lang="en-GB" dirty="0"/>
              <a:t>Portfolio Project</a:t>
            </a:r>
          </a:p>
          <a:p>
            <a:pPr marL="1200150" lvl="3" indent="-342900">
              <a:lnSpc>
                <a:spcPct val="90000"/>
              </a:lnSpc>
            </a:pPr>
            <a:r>
              <a:rPr lang="en-GB" dirty="0"/>
              <a:t>Guidance for success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/>
              <a:t>Part two: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Career Pathways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How to design your first CV.</a:t>
            </a:r>
          </a:p>
        </p:txBody>
      </p:sp>
      <p:sp>
        <p:nvSpPr>
          <p:cNvPr id="307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4925" y="5876925"/>
            <a:ext cx="1489075" cy="608013"/>
          </a:xfrm>
          <a:prstGeom prst="rect">
            <a:avLst/>
          </a:prstGeom>
          <a:noFill/>
        </p:spPr>
        <p:txBody>
          <a:bodyPr/>
          <a:lstStyle/>
          <a:p>
            <a:fld id="{7303898D-73BB-4166-B90A-D41975B33A59}" type="slidenum">
              <a:rPr lang="en-GB" sz="1800"/>
              <a:pPr/>
              <a:t>2</a:t>
            </a:fld>
            <a:endParaRPr lang="en-GB" sz="1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3927-E925-4676-ADEA-5AB6218B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DB2CE-12FF-4CDB-B653-D1E9851F4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576" y="1981200"/>
            <a:ext cx="7848872" cy="4114800"/>
          </a:xfrm>
        </p:spPr>
        <p:txBody>
          <a:bodyPr/>
          <a:lstStyle/>
          <a:p>
            <a:r>
              <a:rPr lang="en-GB" dirty="0"/>
              <a:t>Activity 1.2. Identify the best practices to getting the highest grade on this module.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A846-D407-46C5-A6FD-61ADF98B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D3CA-7F42-4E07-9A70-561789F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18370C-04A4-4510-B0E3-621BE6891E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471C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4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This week’s lesson: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572000" y="1905000"/>
            <a:ext cx="4572000" cy="4191000"/>
          </a:xfrm>
        </p:spPr>
        <p:txBody>
          <a:bodyPr>
            <a:normAutofit/>
          </a:bodyPr>
          <a:lstStyle/>
          <a:p>
            <a:r>
              <a:rPr lang="en-GB" sz="2400" dirty="0"/>
              <a:t>Self evaluation and CV writing:</a:t>
            </a:r>
          </a:p>
          <a:p>
            <a:r>
              <a:rPr lang="en-GB" sz="2400" dirty="0"/>
              <a:t>What is self evaluation?</a:t>
            </a:r>
          </a:p>
          <a:p>
            <a:r>
              <a:rPr lang="en-GB" sz="2400" dirty="0"/>
              <a:t>What is a CV?</a:t>
            </a:r>
          </a:p>
          <a:p>
            <a:r>
              <a:rPr lang="en-GB" sz="2400" dirty="0"/>
              <a:t>What is included in a CV?</a:t>
            </a:r>
          </a:p>
          <a:p>
            <a:r>
              <a:rPr lang="en-GB" sz="2400" dirty="0"/>
              <a:t>How to write a great CV.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844823"/>
            <a:ext cx="3855765" cy="495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04477-BD6E-41A2-B5BA-7E9E6C8CE3DA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8125-93BC-4C02-B73B-4C8B36A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Career Pathway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C6B5-06ED-7C0A-5289-E500446E1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8" t="27457" r="37893" b="13250"/>
          <a:stretch/>
        </p:blipFill>
        <p:spPr>
          <a:xfrm>
            <a:off x="2644839" y="1314529"/>
            <a:ext cx="5076564" cy="502934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E5D4222-3093-AD10-9292-306108535843}"/>
              </a:ext>
            </a:extLst>
          </p:cNvPr>
          <p:cNvSpPr/>
          <p:nvPr/>
        </p:nvSpPr>
        <p:spPr>
          <a:xfrm>
            <a:off x="1259632" y="3429000"/>
            <a:ext cx="1781251" cy="703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A9D2EA-9654-F0C6-B844-FE55728AC2D1}"/>
              </a:ext>
            </a:extLst>
          </p:cNvPr>
          <p:cNvSpPr/>
          <p:nvPr/>
        </p:nvSpPr>
        <p:spPr>
          <a:xfrm>
            <a:off x="1045931" y="4879671"/>
            <a:ext cx="1972169" cy="7165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21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29D2CE15-7D9B-45B4-AB70-8BEFE58503D1}" type="slidenum">
              <a:rPr lang="en-GB" altLang="en-US"/>
              <a:pPr/>
              <a:t>23</a:t>
            </a:fld>
            <a:endParaRPr lang="en-GB" alt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Contact your </a:t>
            </a:r>
            <a:br>
              <a:rPr lang="en-GB" sz="3200" dirty="0"/>
            </a:br>
            <a:r>
              <a:rPr lang="en-GB" sz="3200" dirty="0"/>
              <a:t>Academic Advisor: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0283" y="1085094"/>
            <a:ext cx="8291264" cy="518447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80000"/>
              </a:lnSpc>
              <a:buNone/>
            </a:pPr>
            <a:endParaRPr lang="en-GB" sz="2000" dirty="0"/>
          </a:p>
          <a:p>
            <a:pPr marL="457200" lvl="1" indent="0">
              <a:lnSpc>
                <a:spcPct val="80000"/>
              </a:lnSpc>
              <a:buNone/>
            </a:pPr>
            <a:endParaRPr lang="en-GB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000" dirty="0"/>
              <a:t>Contact your personal tutor to say hello.</a:t>
            </a:r>
          </a:p>
        </p:txBody>
      </p:sp>
      <p:pic>
        <p:nvPicPr>
          <p:cNvPr id="5" name="Picture 4" descr="Do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0186" y="8234"/>
            <a:ext cx="1623814" cy="1874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1B181-3A41-25EC-B2DD-9F2207256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51" t="19242" r="50000" b="34767"/>
          <a:stretch/>
        </p:blipFill>
        <p:spPr>
          <a:xfrm>
            <a:off x="5801308" y="133197"/>
            <a:ext cx="3168352" cy="2609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84911-9C04-AF63-9E6C-7E743A2D2F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38" t="20255" r="53150" b="25883"/>
          <a:stretch/>
        </p:blipFill>
        <p:spPr>
          <a:xfrm>
            <a:off x="6050035" y="2927639"/>
            <a:ext cx="2808312" cy="30555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090B73F-1A04-EED5-53B4-E2AB8AD124E6}"/>
              </a:ext>
            </a:extLst>
          </p:cNvPr>
          <p:cNvSpPr/>
          <p:nvPr/>
        </p:nvSpPr>
        <p:spPr>
          <a:xfrm>
            <a:off x="2227214" y="5295982"/>
            <a:ext cx="2962672" cy="587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For all other programmes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51A004-B04A-66EB-F4F2-F8D778D76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77" t="56881" r="66498" b="37254"/>
          <a:stretch/>
        </p:blipFill>
        <p:spPr>
          <a:xfrm>
            <a:off x="5539036" y="1883001"/>
            <a:ext cx="3692896" cy="84906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FF3085B-2589-C6EF-979B-C3CC05D99B94}"/>
              </a:ext>
            </a:extLst>
          </p:cNvPr>
          <p:cNvSpPr/>
          <p:nvPr/>
        </p:nvSpPr>
        <p:spPr>
          <a:xfrm>
            <a:off x="2508121" y="2237937"/>
            <a:ext cx="3101516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For Computer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76EC27-A05D-B177-F3B0-393E3AAFBE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05" t="85293" r="44877" b="2943"/>
          <a:stretch/>
        </p:blipFill>
        <p:spPr>
          <a:xfrm>
            <a:off x="5475539" y="5029189"/>
            <a:ext cx="3668461" cy="1019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4CC71-532F-B306-FF2D-7F4A41B35534}"/>
              </a:ext>
            </a:extLst>
          </p:cNvPr>
          <p:cNvSpPr txBox="1"/>
          <p:nvPr/>
        </p:nvSpPr>
        <p:spPr>
          <a:xfrm>
            <a:off x="1763688" y="6336268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a Screenshot evidence of it and save 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02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5BEC-42AC-4AFC-B167-A995D0D9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Contacting your Academic Advisors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9FBD0-71C1-D242-FA87-DED94A596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2953" r="72050" b="10211"/>
          <a:stretch/>
        </p:blipFill>
        <p:spPr>
          <a:xfrm>
            <a:off x="4549669" y="1700808"/>
            <a:ext cx="2098576" cy="4171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86A4-8675-F40A-DD1F-6F095E64E152}"/>
              </a:ext>
            </a:extLst>
          </p:cNvPr>
          <p:cNvSpPr txBox="1"/>
          <p:nvPr/>
        </p:nvSpPr>
        <p:spPr>
          <a:xfrm>
            <a:off x="755576" y="2852936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emails or by MS Teams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4CDF19-ABF0-DE7A-7341-7AC85053C55B}"/>
              </a:ext>
            </a:extLst>
          </p:cNvPr>
          <p:cNvSpPr/>
          <p:nvPr/>
        </p:nvSpPr>
        <p:spPr>
          <a:xfrm>
            <a:off x="2771800" y="4941168"/>
            <a:ext cx="1777869" cy="931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8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CF09-8548-413A-B801-B96BFAAC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End of part 3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9A0AB1-390E-4B6A-BBA1-E2C94328E029}"/>
              </a:ext>
            </a:extLst>
          </p:cNvPr>
          <p:cNvSpPr txBox="1">
            <a:spLocks/>
          </p:cNvSpPr>
          <p:nvPr/>
        </p:nvSpPr>
        <p:spPr>
          <a:xfrm>
            <a:off x="755576" y="1981200"/>
            <a:ext cx="7848872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Activity 1.3: Do the following:</a:t>
            </a:r>
          </a:p>
          <a:p>
            <a:pPr lvl="1"/>
            <a:r>
              <a:rPr lang="en-GB" dirty="0"/>
              <a:t>Go to the Moodle Page</a:t>
            </a:r>
          </a:p>
          <a:p>
            <a:pPr lvl="1"/>
            <a:r>
              <a:rPr lang="en-GB" dirty="0"/>
              <a:t>Download the MS Document for the career pathway.</a:t>
            </a:r>
          </a:p>
          <a:p>
            <a:pPr lvl="1"/>
            <a:r>
              <a:rPr lang="en-GB" dirty="0"/>
              <a:t>Save a copy on your computer. </a:t>
            </a:r>
          </a:p>
          <a:p>
            <a:pPr lvl="1"/>
            <a:r>
              <a:rPr lang="en-GB" dirty="0"/>
              <a:t>Manage your own time when completing the practice. </a:t>
            </a:r>
          </a:p>
        </p:txBody>
      </p:sp>
    </p:spTree>
    <p:extLst>
      <p:ext uri="{BB962C8B-B14F-4D97-AF65-F5344CB8AC3E}">
        <p14:creationId xmlns:p14="http://schemas.microsoft.com/office/powerpoint/2010/main" val="422119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This week’s lesson: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572000" y="1905000"/>
            <a:ext cx="4572000" cy="4191000"/>
          </a:xfrm>
        </p:spPr>
        <p:txBody>
          <a:bodyPr>
            <a:normAutofit/>
          </a:bodyPr>
          <a:lstStyle/>
          <a:p>
            <a:r>
              <a:rPr lang="en-GB" sz="2400" dirty="0"/>
              <a:t>Self evaluation and CV writing:</a:t>
            </a:r>
          </a:p>
          <a:p>
            <a:r>
              <a:rPr lang="en-GB" sz="2400" dirty="0"/>
              <a:t>What is self evaluation?</a:t>
            </a:r>
          </a:p>
          <a:p>
            <a:r>
              <a:rPr lang="en-GB" sz="2400" dirty="0"/>
              <a:t>What is a CV?</a:t>
            </a:r>
          </a:p>
          <a:p>
            <a:r>
              <a:rPr lang="en-GB" sz="2400" dirty="0"/>
              <a:t>What is included in a CV?</a:t>
            </a:r>
          </a:p>
          <a:p>
            <a:r>
              <a:rPr lang="en-GB" sz="2400" dirty="0"/>
              <a:t>How to write a great CV.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844823"/>
            <a:ext cx="3855765" cy="495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04477-BD6E-41A2-B5BA-7E9E6C8CE3DA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a CV?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3743325" y="1412875"/>
            <a:ext cx="5400675" cy="4824413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Stands for: </a:t>
            </a:r>
            <a:r>
              <a:rPr lang="nb-NO" dirty="0"/>
              <a:t>Curriculum Vitae</a:t>
            </a:r>
            <a:endParaRPr lang="en-GB" dirty="0"/>
          </a:p>
          <a:p>
            <a:r>
              <a:rPr lang="en-GB" b="1" dirty="0"/>
              <a:t>A CV is:</a:t>
            </a:r>
          </a:p>
          <a:p>
            <a:pPr lvl="1"/>
            <a:r>
              <a:rPr lang="en-GB" dirty="0"/>
              <a:t>A S</a:t>
            </a:r>
            <a:r>
              <a:rPr lang="sl-SI" dirty="0"/>
              <a:t>elling tool</a:t>
            </a:r>
            <a:endParaRPr lang="en-GB" dirty="0"/>
          </a:p>
          <a:p>
            <a:pPr lvl="1"/>
            <a:r>
              <a:rPr lang="en-GB" dirty="0"/>
              <a:t>An O</a:t>
            </a:r>
            <a:r>
              <a:rPr lang="sl-SI" dirty="0"/>
              <a:t>utline</a:t>
            </a:r>
            <a:r>
              <a:rPr lang="en-GB" dirty="0"/>
              <a:t> of</a:t>
            </a:r>
            <a:r>
              <a:rPr lang="sl-SI" dirty="0"/>
              <a:t> your </a:t>
            </a:r>
            <a:r>
              <a:rPr lang="en-GB" dirty="0"/>
              <a:t> Academic background, s</a:t>
            </a:r>
            <a:r>
              <a:rPr lang="sl-SI" dirty="0"/>
              <a:t>kills and </a:t>
            </a:r>
            <a:r>
              <a:rPr lang="en-GB" dirty="0"/>
              <a:t>Working </a:t>
            </a:r>
            <a:r>
              <a:rPr lang="sl-SI" dirty="0"/>
              <a:t>experience</a:t>
            </a:r>
            <a:endParaRPr lang="en-GB" dirty="0"/>
          </a:p>
          <a:p>
            <a:pPr lvl="1"/>
            <a:r>
              <a:rPr lang="en-GB" dirty="0"/>
              <a:t>An o</a:t>
            </a:r>
            <a:r>
              <a:rPr lang="sl-SI" dirty="0"/>
              <a:t>pportunity to present yourself in the best possible light</a:t>
            </a:r>
            <a:endParaRPr lang="en-GB" dirty="0"/>
          </a:p>
          <a:p>
            <a:pPr lvl="1"/>
            <a:r>
              <a:rPr lang="en-GB" dirty="0"/>
              <a:t>A short and easy to read resume.</a:t>
            </a:r>
          </a:p>
          <a:p>
            <a:pPr>
              <a:buNone/>
            </a:pPr>
            <a:r>
              <a:rPr lang="en-GB" dirty="0"/>
              <a:t>Without over selling yourself!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8" name="Content Placeholder 7" descr="CVs.gif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0" y="1557338"/>
            <a:ext cx="2882900" cy="469106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6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CV content: Should I have?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982663" y="1484313"/>
            <a:ext cx="8161337" cy="46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endParaRPr lang="en-GB" b="1" dirty="0"/>
          </a:p>
          <a:p>
            <a:pPr>
              <a:lnSpc>
                <a:spcPct val="80000"/>
              </a:lnSpc>
            </a:pPr>
            <a:r>
              <a:rPr lang="en-GB" b="1" dirty="0"/>
              <a:t>W</a:t>
            </a:r>
            <a:r>
              <a:rPr lang="sl-SI" b="1" dirty="0"/>
              <a:t>ork history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Age</a:t>
            </a:r>
            <a:endParaRPr lang="sl-SI" b="1" dirty="0"/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E</a:t>
            </a:r>
            <a:r>
              <a:rPr lang="sl-SI" b="1" dirty="0"/>
              <a:t>ducation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S</a:t>
            </a:r>
            <a:r>
              <a:rPr lang="sl-SI" b="1" dirty="0"/>
              <a:t>kills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A</a:t>
            </a:r>
            <a:r>
              <a:rPr lang="sl-SI" b="1" dirty="0"/>
              <a:t> photo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P</a:t>
            </a:r>
            <a:r>
              <a:rPr lang="sl-SI" b="1" dirty="0"/>
              <a:t>olitical affiliation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E</a:t>
            </a:r>
            <a:r>
              <a:rPr lang="sl-SI" b="1" dirty="0"/>
              <a:t>xisting salary</a:t>
            </a:r>
            <a:endParaRPr lang="en-GB" b="1" dirty="0"/>
          </a:p>
          <a:p>
            <a:pPr>
              <a:lnSpc>
                <a:spcPct val="80000"/>
              </a:lnSpc>
            </a:pPr>
            <a:r>
              <a:rPr lang="en-GB" b="1" dirty="0"/>
              <a:t> Marital status</a:t>
            </a:r>
            <a:endParaRPr lang="sl-SI" b="1" dirty="0"/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N</a:t>
            </a:r>
            <a:r>
              <a:rPr lang="sl-SI" b="1" dirty="0"/>
              <a:t>umber of children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N</a:t>
            </a:r>
            <a:r>
              <a:rPr lang="sl-SI" b="1" dirty="0"/>
              <a:t>egative experience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H</a:t>
            </a:r>
            <a:r>
              <a:rPr lang="sl-SI" b="1" dirty="0"/>
              <a:t>obbies &amp; interests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W</a:t>
            </a:r>
            <a:r>
              <a:rPr lang="sl-SI" b="1" dirty="0"/>
              <a:t>eight, height, health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Disabilities</a:t>
            </a:r>
            <a:endParaRPr lang="en-GB" dirty="0"/>
          </a:p>
          <a:p>
            <a:pPr>
              <a:lnSpc>
                <a:spcPct val="80000"/>
              </a:lnSpc>
            </a:pPr>
            <a:r>
              <a:rPr lang="en-GB" b="1" dirty="0"/>
              <a:t>References</a:t>
            </a:r>
            <a:endParaRPr lang="sl-SI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2060848"/>
            <a:ext cx="2275586" cy="2922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CV content: Should I have?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9144000" cy="45307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400" dirty="0"/>
              <a:t>Provided you can do the job than none of these would</a:t>
            </a:r>
            <a:r>
              <a:rPr lang="en-GB" sz="2400" b="1" dirty="0"/>
              <a:t> ‘stop you’</a:t>
            </a:r>
            <a:r>
              <a:rPr lang="en-GB" sz="2400" dirty="0"/>
              <a:t> from doing the job then you should NOT include these:</a:t>
            </a:r>
            <a:endParaRPr lang="sl-SI" sz="2400" dirty="0"/>
          </a:p>
          <a:p>
            <a:pPr lvl="1">
              <a:lnSpc>
                <a:spcPct val="80000"/>
              </a:lnSpc>
            </a:pPr>
            <a:r>
              <a:rPr lang="sl-SI" sz="2000" dirty="0"/>
              <a:t>Age</a:t>
            </a:r>
            <a:r>
              <a:rPr lang="en-GB" sz="2000" dirty="0"/>
              <a:t>, Date of Birth, </a:t>
            </a:r>
            <a:r>
              <a:rPr lang="sl-SI" sz="2000" dirty="0"/>
              <a:t>Place of birth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Ethnic identity </a:t>
            </a:r>
            <a:endParaRPr lang="en-GB" sz="2000" dirty="0"/>
          </a:p>
          <a:p>
            <a:pPr lvl="1">
              <a:lnSpc>
                <a:spcPct val="80000"/>
              </a:lnSpc>
            </a:pPr>
            <a:r>
              <a:rPr lang="en-GB" sz="2000" dirty="0"/>
              <a:t>Disability</a:t>
            </a:r>
            <a:endParaRPr lang="sl-SI" sz="2000" dirty="0"/>
          </a:p>
          <a:p>
            <a:pPr lvl="1">
              <a:lnSpc>
                <a:spcPct val="80000"/>
              </a:lnSpc>
            </a:pPr>
            <a:r>
              <a:rPr lang="sl-SI" sz="2000" dirty="0"/>
              <a:t>Political affiliation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Religious preference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Hobbies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Marital status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Sexual orientation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Photographs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Height, weight, health</a:t>
            </a:r>
          </a:p>
          <a:p>
            <a:pPr>
              <a:lnSpc>
                <a:spcPct val="80000"/>
              </a:lnSpc>
              <a:buNone/>
            </a:pPr>
            <a:endParaRPr lang="sl-SI" sz="2400" dirty="0"/>
          </a:p>
        </p:txBody>
      </p:sp>
      <p:pic>
        <p:nvPicPr>
          <p:cNvPr id="9" name="Picture 8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2780928"/>
            <a:ext cx="2275586" cy="2922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/>
              <a:t>Introduction: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/>
              <a:t>The Module covers:</a:t>
            </a:r>
          </a:p>
          <a:p>
            <a:pPr lvl="1" eaLnBrk="1" hangingPunct="1"/>
            <a:r>
              <a:rPr lang="en-GB" b="1" dirty="0"/>
              <a:t>Communication</a:t>
            </a:r>
            <a:r>
              <a:rPr lang="en-GB" dirty="0"/>
              <a:t> – report writing, presentation and prototyping techniques</a:t>
            </a:r>
          </a:p>
          <a:p>
            <a:pPr lvl="1" eaLnBrk="1" hangingPunct="1"/>
            <a:r>
              <a:rPr lang="en-GB" b="1" dirty="0"/>
              <a:t>Time management</a:t>
            </a:r>
          </a:p>
          <a:p>
            <a:pPr lvl="1" eaLnBrk="1" hangingPunct="1"/>
            <a:r>
              <a:rPr lang="en-GB" dirty="0"/>
              <a:t>Setting up your own </a:t>
            </a:r>
            <a:r>
              <a:rPr lang="en-GB" b="1" dirty="0"/>
              <a:t>business</a:t>
            </a:r>
          </a:p>
          <a:p>
            <a:pPr lvl="1" eaLnBrk="1" hangingPunct="1"/>
            <a:r>
              <a:rPr lang="en-GB" b="1" dirty="0"/>
              <a:t>Working with people </a:t>
            </a:r>
            <a:r>
              <a:rPr lang="en-GB" dirty="0"/>
              <a:t>from diverse backgrounds</a:t>
            </a:r>
          </a:p>
          <a:p>
            <a:pPr lvl="1" eaLnBrk="1" hangingPunct="1"/>
            <a:r>
              <a:rPr lang="en-GB" b="1" dirty="0"/>
              <a:t>Professional development </a:t>
            </a:r>
            <a:r>
              <a:rPr lang="en-GB" dirty="0"/>
              <a:t>– self evaluation and action planning.</a:t>
            </a:r>
          </a:p>
          <a:p>
            <a:pPr eaLnBrk="1" hangingPunct="1"/>
            <a:r>
              <a:rPr lang="en-GB" dirty="0"/>
              <a:t>These are the skills you need not just for your chosen profession but for any HE study</a:t>
            </a: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9B314C33-849F-44A7-A78F-183288607362}" type="slidenum">
              <a:rPr lang="en-GB"/>
              <a:pPr/>
              <a:t>3</a:t>
            </a:fld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Styles of CVs: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982663" y="1905000"/>
            <a:ext cx="8161337" cy="4191000"/>
          </a:xfrm>
        </p:spPr>
        <p:txBody>
          <a:bodyPr/>
          <a:lstStyle/>
          <a:p>
            <a:r>
              <a:rPr lang="en-GB" dirty="0"/>
              <a:t>Skill Style:</a:t>
            </a:r>
          </a:p>
          <a:p>
            <a:pPr lvl="1"/>
            <a:r>
              <a:rPr lang="en-GB" dirty="0"/>
              <a:t>Skills required by the job are given priority.</a:t>
            </a:r>
          </a:p>
          <a:p>
            <a:r>
              <a:rPr lang="en-GB" dirty="0"/>
              <a:t>Chronological style:</a:t>
            </a:r>
          </a:p>
          <a:p>
            <a:pPr lvl="1"/>
            <a:r>
              <a:rPr lang="en-GB" dirty="0"/>
              <a:t>Order of skills acquired are given priority using general headings.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320" y="260648"/>
            <a:ext cx="1177385" cy="151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Common Layout: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054100" y="1905000"/>
            <a:ext cx="8089900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Personal Statement / Cover letter</a:t>
            </a:r>
          </a:p>
          <a:p>
            <a:r>
              <a:rPr lang="en-GB" dirty="0"/>
              <a:t>Name and personal information</a:t>
            </a:r>
          </a:p>
          <a:p>
            <a:r>
              <a:rPr lang="sl-SI" dirty="0"/>
              <a:t>Objective</a:t>
            </a:r>
          </a:p>
          <a:p>
            <a:r>
              <a:rPr lang="sl-SI" dirty="0"/>
              <a:t>Work experience</a:t>
            </a:r>
          </a:p>
          <a:p>
            <a:r>
              <a:rPr lang="sl-SI" dirty="0"/>
              <a:t>Education</a:t>
            </a:r>
          </a:p>
          <a:p>
            <a:r>
              <a:rPr lang="sl-SI" dirty="0"/>
              <a:t>Personal characteristics</a:t>
            </a:r>
          </a:p>
          <a:p>
            <a:r>
              <a:rPr lang="sl-SI" dirty="0"/>
              <a:t>Interests</a:t>
            </a:r>
            <a:endParaRPr lang="en-GB" dirty="0"/>
          </a:p>
          <a:p>
            <a:r>
              <a:rPr lang="en-GB" dirty="0"/>
              <a:t>References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6458" y="476673"/>
            <a:ext cx="1121319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Personal Statement: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054100" y="1905000"/>
            <a:ext cx="8089900" cy="4191000"/>
          </a:xfrm>
        </p:spPr>
        <p:txBody>
          <a:bodyPr>
            <a:normAutofit/>
          </a:bodyPr>
          <a:lstStyle/>
          <a:p>
            <a:r>
              <a:rPr lang="en-GB" dirty="0"/>
              <a:t>Example:</a:t>
            </a:r>
          </a:p>
          <a:p>
            <a:pPr lvl="1"/>
            <a:r>
              <a:rPr lang="sl-SI" dirty="0"/>
              <a:t>"A </a:t>
            </a:r>
            <a:r>
              <a:rPr lang="en-GB" dirty="0"/>
              <a:t>computing</a:t>
            </a:r>
            <a:r>
              <a:rPr lang="sl-SI" dirty="0"/>
              <a:t> position where extensive </a:t>
            </a:r>
            <a:r>
              <a:rPr lang="en-GB" dirty="0"/>
              <a:t>designing, programming</a:t>
            </a:r>
            <a:r>
              <a:rPr lang="sl-SI" dirty="0"/>
              <a:t>, </a:t>
            </a:r>
            <a:r>
              <a:rPr lang="en-GB" dirty="0"/>
              <a:t>testing</a:t>
            </a:r>
            <a:r>
              <a:rPr lang="sl-SI" dirty="0"/>
              <a:t> and technical skills are required, preferably within </a:t>
            </a:r>
            <a:r>
              <a:rPr lang="en-GB" dirty="0"/>
              <a:t>Web design</a:t>
            </a:r>
            <a:r>
              <a:rPr lang="sl-SI" dirty="0"/>
              <a:t>. </a:t>
            </a:r>
          </a:p>
          <a:p>
            <a:pPr lvl="1"/>
            <a:r>
              <a:rPr lang="sl-SI" dirty="0"/>
              <a:t>“Desire a position in the </a:t>
            </a:r>
            <a:r>
              <a:rPr lang="en-GB" dirty="0"/>
              <a:t>Business IT</a:t>
            </a:r>
            <a:r>
              <a:rPr lang="sl-SI" dirty="0"/>
              <a:t> area. Prefer a position requiring respon</a:t>
            </a:r>
            <a:r>
              <a:rPr lang="en-GB" dirty="0" err="1"/>
              <a:t>si</a:t>
            </a:r>
            <a:r>
              <a:rPr lang="sl-SI" dirty="0"/>
              <a:t>bility and a variety of tasks”. </a:t>
            </a:r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304800" y="762000"/>
            <a:ext cx="83058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Constantia" pitchFamily="16" charset="0"/>
              </a:rPr>
              <a:t>Mr. Martin </a:t>
            </a:r>
            <a:r>
              <a:rPr lang="en-US" sz="4400" dirty="0" err="1">
                <a:latin typeface="Constantia" pitchFamily="16" charset="0"/>
              </a:rPr>
              <a:t>Aitchison</a:t>
            </a:r>
            <a:endParaRPr lang="en-US" sz="4400" dirty="0">
              <a:latin typeface="Constantia" pitchFamily="16" charset="0"/>
            </a:endParaRPr>
          </a:p>
          <a:p>
            <a:endParaRPr lang="en-US" sz="44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r>
              <a:rPr lang="en-US" dirty="0">
                <a:latin typeface="Constantia" pitchFamily="16" charset="0"/>
              </a:rPr>
              <a:t>123</a:t>
            </a:r>
            <a:r>
              <a:rPr lang="en-US" sz="1800" dirty="0">
                <a:latin typeface="Constantia" pitchFamily="16" charset="0"/>
              </a:rPr>
              <a:t> </a:t>
            </a:r>
            <a:r>
              <a:rPr lang="en-US" sz="1800" dirty="0" err="1">
                <a:latin typeface="Constantia" pitchFamily="16" charset="0"/>
              </a:rPr>
              <a:t>Somestreet</a:t>
            </a:r>
            <a:r>
              <a:rPr lang="en-US" sz="1800" dirty="0">
                <a:latin typeface="Constantia" pitchFamily="16" charset="0"/>
              </a:rPr>
              <a:t> Road				(</a:t>
            </a:r>
            <a:r>
              <a:rPr lang="en-US" dirty="0">
                <a:latin typeface="Constantia" pitchFamily="16" charset="0"/>
              </a:rPr>
              <a:t>020</a:t>
            </a:r>
            <a:r>
              <a:rPr lang="en-US" sz="1800" dirty="0">
                <a:latin typeface="Constantia" pitchFamily="16" charset="0"/>
              </a:rPr>
              <a:t>) 7474-0012</a:t>
            </a:r>
          </a:p>
          <a:p>
            <a:r>
              <a:rPr lang="en-US" dirty="0">
                <a:latin typeface="Constantia" pitchFamily="16" charset="0"/>
              </a:rPr>
              <a:t>London</a:t>
            </a:r>
            <a:r>
              <a:rPr lang="en-US" sz="1800" dirty="0">
                <a:latin typeface="Constantia" pitchFamily="16" charset="0"/>
              </a:rPr>
              <a:t>, E16 2RD - UK			</a:t>
            </a:r>
            <a:r>
              <a:rPr lang="en-US" dirty="0">
                <a:latin typeface="Constantia" pitchFamily="16" charset="0"/>
                <a:hlinkClick r:id="rId4"/>
              </a:rPr>
              <a:t>martin.aitchison@hotmail.com</a:t>
            </a:r>
            <a:r>
              <a:rPr lang="en-US" dirty="0">
                <a:latin typeface="Constantia" pitchFamily="16" charset="0"/>
              </a:rPr>
              <a:t> </a:t>
            </a:r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pPr lvl="1"/>
            <a:r>
              <a:rPr lang="sl-SI" dirty="0"/>
              <a:t>Desire a position in the </a:t>
            </a:r>
            <a:r>
              <a:rPr lang="en-GB" dirty="0"/>
              <a:t>Business IT</a:t>
            </a:r>
            <a:r>
              <a:rPr lang="sl-SI" dirty="0"/>
              <a:t> area. Prefer a position requiring</a:t>
            </a:r>
            <a:r>
              <a:rPr lang="en-GB" dirty="0"/>
              <a:t> </a:t>
            </a:r>
            <a:r>
              <a:rPr lang="sl-SI" dirty="0"/>
              <a:t>respon</a:t>
            </a:r>
            <a:r>
              <a:rPr lang="en-GB" dirty="0" err="1"/>
              <a:t>si</a:t>
            </a:r>
            <a:r>
              <a:rPr lang="sl-SI" dirty="0"/>
              <a:t>bility and a variety of tasks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b="1" dirty="0"/>
              <a:t>Listing Academic and Working experience: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125538" y="1905000"/>
            <a:ext cx="8018462" cy="4191000"/>
          </a:xfrm>
        </p:spPr>
        <p:txBody>
          <a:bodyPr>
            <a:normAutofit/>
          </a:bodyPr>
          <a:lstStyle/>
          <a:p>
            <a:r>
              <a:rPr lang="en-GB" dirty="0"/>
              <a:t>Usually you need to:</a:t>
            </a:r>
          </a:p>
          <a:p>
            <a:pPr lvl="1"/>
            <a:r>
              <a:rPr lang="en-GB" dirty="0"/>
              <a:t>List them in </a:t>
            </a:r>
            <a:r>
              <a:rPr lang="en-GB" u="sng" dirty="0"/>
              <a:t>reverse chronological </a:t>
            </a:r>
            <a:r>
              <a:rPr lang="en-GB" dirty="0"/>
              <a:t>order.</a:t>
            </a:r>
          </a:p>
          <a:p>
            <a:pPr lvl="1"/>
            <a:r>
              <a:rPr lang="en-GB" dirty="0"/>
              <a:t>Highlight work experience key ones for the job.</a:t>
            </a:r>
          </a:p>
          <a:p>
            <a:pPr lvl="1"/>
            <a:r>
              <a:rPr lang="en-GB" dirty="0"/>
              <a:t>Other skills key or related to the job.</a:t>
            </a:r>
          </a:p>
          <a:p>
            <a:r>
              <a:rPr lang="en-GB" dirty="0"/>
              <a:t>You need to state: </a:t>
            </a:r>
            <a:r>
              <a:rPr lang="en-GB" b="1" dirty="0"/>
              <a:t>What, Where, </a:t>
            </a:r>
            <a:r>
              <a:rPr lang="en-GB" dirty="0"/>
              <a:t>and</a:t>
            </a:r>
            <a:r>
              <a:rPr lang="en-GB" b="1" dirty="0"/>
              <a:t> When.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Phrases to use: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838200" y="1412875"/>
            <a:ext cx="8305800" cy="4752975"/>
          </a:xfrm>
        </p:spPr>
        <p:txBody>
          <a:bodyPr>
            <a:normAutofit fontScale="62500" lnSpcReduction="20000"/>
          </a:bodyPr>
          <a:lstStyle/>
          <a:p>
            <a:r>
              <a:rPr lang="sl-SI" dirty="0"/>
              <a:t>Creative</a:t>
            </a:r>
            <a:r>
              <a:rPr lang="en-GB" dirty="0"/>
              <a:t> </a:t>
            </a:r>
          </a:p>
          <a:p>
            <a:r>
              <a:rPr lang="en-GB" dirty="0"/>
              <a:t>E</a:t>
            </a:r>
            <a:r>
              <a:rPr lang="sl-SI" dirty="0"/>
              <a:t>fficient</a:t>
            </a:r>
            <a:endParaRPr lang="en-GB" dirty="0"/>
          </a:p>
          <a:p>
            <a:r>
              <a:rPr lang="en-GB" dirty="0"/>
              <a:t>P</a:t>
            </a:r>
            <a:r>
              <a:rPr lang="sl-SI" dirty="0"/>
              <a:t>roficient</a:t>
            </a:r>
            <a:endParaRPr lang="en-GB" dirty="0"/>
          </a:p>
          <a:p>
            <a:r>
              <a:rPr lang="en-GB" dirty="0"/>
              <a:t>S</a:t>
            </a:r>
            <a:r>
              <a:rPr lang="sl-SI" dirty="0"/>
              <a:t>ystematic</a:t>
            </a:r>
            <a:endParaRPr lang="en-GB" dirty="0"/>
          </a:p>
          <a:p>
            <a:r>
              <a:rPr lang="en-GB" dirty="0"/>
              <a:t>Ha</a:t>
            </a:r>
            <a:r>
              <a:rPr lang="sl-SI" dirty="0"/>
              <a:t>rd worker</a:t>
            </a:r>
            <a:endParaRPr lang="en-GB" dirty="0"/>
          </a:p>
          <a:p>
            <a:r>
              <a:rPr lang="en-GB" dirty="0"/>
              <a:t>Enjoy working in groups and on my own.</a:t>
            </a:r>
          </a:p>
          <a:p>
            <a:r>
              <a:rPr lang="en-GB" dirty="0"/>
              <a:t>P</a:t>
            </a:r>
            <a:r>
              <a:rPr lang="sl-SI" dirty="0"/>
              <a:t>refer to act</a:t>
            </a:r>
            <a:r>
              <a:rPr lang="en-GB" dirty="0"/>
              <a:t>...</a:t>
            </a:r>
          </a:p>
          <a:p>
            <a:r>
              <a:rPr lang="en-GB" dirty="0"/>
              <a:t>W</a:t>
            </a:r>
            <a:r>
              <a:rPr lang="sl-SI" dirty="0"/>
              <a:t>ell versed in...</a:t>
            </a:r>
            <a:endParaRPr lang="en-GB" dirty="0"/>
          </a:p>
          <a:p>
            <a:r>
              <a:rPr lang="en-GB" dirty="0"/>
              <a:t>W</a:t>
            </a:r>
            <a:r>
              <a:rPr lang="sl-SI" dirty="0"/>
              <a:t>illing to take initiative</a:t>
            </a:r>
            <a:endParaRPr lang="en-GB" dirty="0"/>
          </a:p>
          <a:p>
            <a:r>
              <a:rPr lang="en-GB" dirty="0"/>
              <a:t>L</a:t>
            </a:r>
            <a:r>
              <a:rPr lang="sl-SI" dirty="0"/>
              <a:t>ike to work in one place</a:t>
            </a:r>
            <a:endParaRPr lang="en-GB" dirty="0"/>
          </a:p>
          <a:p>
            <a:r>
              <a:rPr lang="en-GB" dirty="0"/>
              <a:t>E</a:t>
            </a:r>
            <a:r>
              <a:rPr lang="sl-SI" dirty="0"/>
              <a:t>njoy challenging experience</a:t>
            </a:r>
            <a:r>
              <a:rPr lang="en-GB" dirty="0"/>
              <a:t>...</a:t>
            </a:r>
          </a:p>
          <a:p>
            <a:r>
              <a:rPr lang="en-GB" dirty="0"/>
              <a:t>P</a:t>
            </a:r>
            <a:r>
              <a:rPr lang="sl-SI" dirty="0"/>
              <a:t>ersistance to work underpressure</a:t>
            </a:r>
            <a:endParaRPr lang="en-GB" dirty="0"/>
          </a:p>
          <a:p>
            <a:r>
              <a:rPr lang="en-GB" dirty="0"/>
              <a:t>F</a:t>
            </a:r>
            <a:r>
              <a:rPr lang="sl-SI" dirty="0"/>
              <a:t>irst-hand knowledge of...</a:t>
            </a:r>
            <a:endParaRPr lang="en-GB" dirty="0"/>
          </a:p>
          <a:p>
            <a:r>
              <a:rPr lang="en-GB" dirty="0"/>
              <a:t>H</a:t>
            </a:r>
            <a:r>
              <a:rPr lang="sl-SI" dirty="0"/>
              <a:t>aving a desire to learn</a:t>
            </a:r>
            <a:endParaRPr lang="en-GB" dirty="0"/>
          </a:p>
          <a:p>
            <a:r>
              <a:rPr lang="en-GB" dirty="0"/>
              <a:t>Quick learner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Useful work-related verbs: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 2" pitchFamily="16" charset="2"/>
              <a:buNone/>
            </a:pPr>
            <a:r>
              <a:rPr lang="en-US" dirty="0"/>
              <a:t>Administered	Analyzed		Appraised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Assembled	Budgeted		Coached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Compiled		Conducted	Coordinated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Designed		Developed		Evaluated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Facilitated		Managed		Monitored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Negotiated	Planned		Repaired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Printed		Recorded		Recruited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Served		Supervised	Taught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Translated		Wrote		Reviewed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Other sections that you may have: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125538" y="1905000"/>
            <a:ext cx="8018462" cy="4191000"/>
          </a:xfrm>
        </p:spPr>
        <p:txBody>
          <a:bodyPr>
            <a:normAutofit/>
          </a:bodyPr>
          <a:lstStyle/>
          <a:p>
            <a:r>
              <a:rPr lang="en-US" dirty="0"/>
              <a:t>General Skills (not directly related) </a:t>
            </a:r>
          </a:p>
          <a:p>
            <a:pPr lvl="1"/>
            <a:r>
              <a:rPr lang="en-US" dirty="0"/>
              <a:t>Example: Driving license / languages..etc.</a:t>
            </a:r>
          </a:p>
          <a:p>
            <a:r>
              <a:rPr lang="en-US" dirty="0"/>
              <a:t>Volunteer work</a:t>
            </a:r>
          </a:p>
          <a:p>
            <a:r>
              <a:rPr lang="en-US" dirty="0"/>
              <a:t>Honors and Awards</a:t>
            </a:r>
          </a:p>
          <a:p>
            <a:r>
              <a:rPr lang="en-US" dirty="0"/>
              <a:t>Publications/presentations</a:t>
            </a:r>
          </a:p>
          <a:p>
            <a:r>
              <a:rPr lang="en-US" dirty="0"/>
              <a:t>Affiliations</a:t>
            </a:r>
          </a:p>
          <a:p>
            <a:r>
              <a:rPr lang="en-US" dirty="0"/>
              <a:t>Web links (samples of work!)</a:t>
            </a:r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pic>
        <p:nvPicPr>
          <p:cNvPr id="1028" name="Picture 4" descr="C:\Users\akram\AppData\Local\Microsoft\Windows\Temporary Internet Files\Content.IE5\VECXAM4N\MP900431723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3429000"/>
            <a:ext cx="1584176" cy="158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Put yourself in employers shoes:</a:t>
            </a:r>
          </a:p>
        </p:txBody>
      </p:sp>
      <p:pic>
        <p:nvPicPr>
          <p:cNvPr id="4" name="Picture 3" descr="CV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7425" y="1484784"/>
            <a:ext cx="3076575" cy="2200275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1628800"/>
            <a:ext cx="6192688" cy="4800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scannable, </a:t>
            </a:r>
            <a:r>
              <a:rPr lang="en-US" altLang="zh-CN" sz="3200" dirty="0"/>
              <a:t>use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bullet points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labels or keywords.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 is more.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Make your presentation</a:t>
            </a:r>
            <a:r>
              <a:rPr kumimoji="0" lang="en-US" altLang="zh-CN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stand out.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Minimize the use of abbreviations.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800" b="1" dirty="0"/>
              <a:t>Show creativity in your presentation!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82924" y="6348562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9" name="Picture 8" descr="MyCV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556792"/>
            <a:ext cx="6187976" cy="4393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Module Aims:</a:t>
            </a:r>
            <a:endParaRPr lang="en-GB" b="1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This module aims to develop skills that are necessary for success in academic and professional working environments.</a:t>
            </a:r>
          </a:p>
          <a:p>
            <a:pPr eaLnBrk="1" hangingPunct="1"/>
            <a:r>
              <a:rPr lang="en-GB" dirty="0"/>
              <a:t>They include – Personal skills, organisational skills and self-confidence and initiative skills.</a:t>
            </a:r>
          </a:p>
          <a:p>
            <a:pPr eaLnBrk="1" hangingPunct="1">
              <a:buFontTx/>
              <a:buNone/>
            </a:pPr>
            <a:endParaRPr lang="en-GB" dirty="0"/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66DB841C-69B5-4BBA-9DDA-B98A80F9AD19}" type="slidenum">
              <a:rPr lang="en-GB"/>
              <a:pPr/>
              <a:t>4</a:t>
            </a:fld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CF09-8548-413A-B801-B96BFAAC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9A0AB1-390E-4B6A-BBA1-E2C94328E029}"/>
              </a:ext>
            </a:extLst>
          </p:cNvPr>
          <p:cNvSpPr txBox="1">
            <a:spLocks/>
          </p:cNvSpPr>
          <p:nvPr/>
        </p:nvSpPr>
        <p:spPr>
          <a:xfrm>
            <a:off x="755576" y="1981200"/>
            <a:ext cx="7848872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Activity 1.4. Look at four examples of CVs from last year (names and personal details covered). </a:t>
            </a:r>
          </a:p>
          <a:p>
            <a:endParaRPr lang="en-GB" dirty="0"/>
          </a:p>
          <a:p>
            <a:r>
              <a:rPr lang="en-GB" dirty="0"/>
              <a:t>And rank them from best to worse.</a:t>
            </a:r>
          </a:p>
        </p:txBody>
      </p:sp>
    </p:spTree>
    <p:extLst>
      <p:ext uri="{BB962C8B-B14F-4D97-AF65-F5344CB8AC3E}">
        <p14:creationId xmlns:p14="http://schemas.microsoft.com/office/powerpoint/2010/main" val="540665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5249-369C-4D36-978B-843C38CC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Lets have a demo: CV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9F17C-4BBB-4AE5-AB8D-5470AF523731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04C36-10C3-4B2C-BFD5-D64E962E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43" y="1340768"/>
            <a:ext cx="6077373" cy="3779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A1DF13-4BFA-4E28-B77A-F98280587826}"/>
              </a:ext>
            </a:extLst>
          </p:cNvPr>
          <p:cNvSpPr/>
          <p:nvPr/>
        </p:nvSpPr>
        <p:spPr>
          <a:xfrm>
            <a:off x="5436096" y="2708920"/>
            <a:ext cx="864096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BD1-A5F0-434F-9113-E119CBB4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16" y="2204864"/>
            <a:ext cx="6671041" cy="4148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4068F-5DCB-423F-9F2D-D928BE0D9FD6}"/>
              </a:ext>
            </a:extLst>
          </p:cNvPr>
          <p:cNvSpPr/>
          <p:nvPr/>
        </p:nvSpPr>
        <p:spPr>
          <a:xfrm>
            <a:off x="3059832" y="4149080"/>
            <a:ext cx="33123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5249-369C-4D36-978B-843C38CC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Lets have a demo: CV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9F17C-4BBB-4AE5-AB8D-5470AF523731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DD320-00EE-462E-B1FB-0B7A096D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15" r="42913" b="1"/>
          <a:stretch/>
        </p:blipFill>
        <p:spPr>
          <a:xfrm>
            <a:off x="251520" y="1268760"/>
            <a:ext cx="5220072" cy="3289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7166B-AC75-4D5E-9194-9CE63EC3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00" y="2348880"/>
            <a:ext cx="6077371" cy="37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62200" y="2209800"/>
            <a:ext cx="4419600" cy="4267200"/>
            <a:chOff x="2362200" y="2209800"/>
            <a:chExt cx="4419600" cy="4267200"/>
          </a:xfrm>
          <a:solidFill>
            <a:srgbClr val="CC0000"/>
          </a:solidFill>
        </p:grpSpPr>
        <p:sp>
          <p:nvSpPr>
            <p:cNvPr id="2" name="Donut 1"/>
            <p:cNvSpPr/>
            <p:nvPr/>
          </p:nvSpPr>
          <p:spPr bwMode="auto">
            <a:xfrm>
              <a:off x="2362200" y="2209800"/>
              <a:ext cx="4419600" cy="4267200"/>
            </a:xfrm>
            <a:prstGeom prst="donut">
              <a:avLst>
                <a:gd name="adj" fmla="val 13954"/>
              </a:avLst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kton" pitchFamily="34" charset="0"/>
              </a:endParaRPr>
            </a:p>
          </p:txBody>
        </p:sp>
        <p:sp>
          <p:nvSpPr>
            <p:cNvPr id="3" name="Donut 2"/>
            <p:cNvSpPr/>
            <p:nvPr/>
          </p:nvSpPr>
          <p:spPr bwMode="auto">
            <a:xfrm>
              <a:off x="3505200" y="3352800"/>
              <a:ext cx="2133600" cy="2057400"/>
            </a:xfrm>
            <a:prstGeom prst="donut">
              <a:avLst>
                <a:gd name="adj" fmla="val 30634"/>
              </a:avLst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kton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33400" y="228600"/>
            <a:ext cx="7422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b="1" dirty="0">
                <a:latin typeface="Times New Roman" pitchFamily="18" charset="0"/>
              </a:rPr>
              <a:t>A job you really want?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54102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Show interest beyond being a ‘job’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8956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Show  the Skills they want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45720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Match required Job Skills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9396" y="1752600"/>
            <a:ext cx="21190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Match the Object you want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5576" y="13407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CV needs to: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72000" y="2924944"/>
            <a:ext cx="1800200" cy="13681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92080" y="4437112"/>
            <a:ext cx="1512168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35696" y="3501008"/>
            <a:ext cx="1512168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979712" y="5229200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4A53-7FCF-478D-BE31-9BA2652C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Set up UEL email on your phone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13B48-C3A5-4EDD-B701-45B939E4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2" t="41180" r="27951" b="45120"/>
          <a:stretch/>
        </p:blipFill>
        <p:spPr>
          <a:xfrm>
            <a:off x="611560" y="2653426"/>
            <a:ext cx="7560840" cy="15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b="1" dirty="0"/>
              <a:t>Things to do: Deadline next week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Email introduction to your Advisor and take a screenshot of it.</a:t>
            </a:r>
          </a:p>
          <a:p>
            <a:pPr>
              <a:buNone/>
            </a:pPr>
            <a:endParaRPr lang="en-GB" dirty="0"/>
          </a:p>
          <a:p>
            <a:pPr eaLnBrk="1" hangingPunct="1"/>
            <a:r>
              <a:rPr lang="en-GB" dirty="0"/>
              <a:t>Produce your first CV and show it to your tutor for feedback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Next week you submit the initial Career Pathway form, Screenshot of contacting your AA, and CV. 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Set up your UEL email on your phone.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2355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295A7EBE-0B04-4849-9102-4D64AC1BCC9F}" type="slidenum">
              <a:rPr lang="en-GB"/>
              <a:pPr/>
              <a:t>45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Learning Outcomes</a:t>
            </a:r>
            <a:endParaRPr lang="en-GB" b="1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GB" dirty="0"/>
              <a:t>At the end of this module, students will be able to:</a:t>
            </a:r>
          </a:p>
          <a:p>
            <a:pPr marL="971550" lvl="1" indent="-514350">
              <a:buAutoNum type="arabicPeriod"/>
            </a:pPr>
            <a:r>
              <a:rPr lang="en-GB" b="1" dirty="0"/>
              <a:t>Articulate </a:t>
            </a:r>
            <a:r>
              <a:rPr lang="en-GB" dirty="0"/>
              <a:t>the nature of work practices, employment patterns and industry requirements and </a:t>
            </a:r>
            <a:r>
              <a:rPr lang="en-GB" i="1" dirty="0"/>
              <a:t>research</a:t>
            </a:r>
            <a:r>
              <a:rPr lang="en-GB" dirty="0"/>
              <a:t>, identify and </a:t>
            </a:r>
            <a:r>
              <a:rPr lang="en-GB" i="1" dirty="0"/>
              <a:t>plan</a:t>
            </a:r>
            <a:r>
              <a:rPr lang="en-GB" dirty="0"/>
              <a:t> the required skills and </a:t>
            </a:r>
            <a:r>
              <a:rPr lang="en-GB" i="1" dirty="0"/>
              <a:t>competence acquisition </a:t>
            </a:r>
            <a:r>
              <a:rPr lang="en-GB" dirty="0"/>
              <a:t>for their proposed career area.</a:t>
            </a:r>
          </a:p>
          <a:p>
            <a:pPr marL="971550" lvl="1" indent="-514350">
              <a:buAutoNum type="arabicPeriod"/>
            </a:pPr>
            <a:r>
              <a:rPr lang="en-GB" b="1" dirty="0"/>
              <a:t>Demonstrate awareness of local and global issues </a:t>
            </a:r>
            <a:r>
              <a:rPr lang="en-GB" dirty="0"/>
              <a:t>(such as inequalities and sustainability) and identify ways in which their personal approach and actions could have a positive social impact on cultures and the wider society.</a:t>
            </a:r>
          </a:p>
          <a:p>
            <a:pPr marL="971550" lvl="1" indent="-514350">
              <a:buAutoNum type="arabicPeriod" startAt="2"/>
            </a:pPr>
            <a:r>
              <a:rPr lang="en-GB" dirty="0"/>
              <a:t>Effectively identify and understand the underlying emotions of individuals and groups, </a:t>
            </a:r>
            <a:r>
              <a:rPr lang="en-GB" b="1" dirty="0"/>
              <a:t>enhancing communication efficacy, empathy</a:t>
            </a:r>
            <a:r>
              <a:rPr lang="en-GB" dirty="0"/>
              <a:t> and influence and demonstrating reflexive and reflective thinking in relation to their own development </a:t>
            </a:r>
          </a:p>
          <a:p>
            <a:pPr marL="971550" lvl="1" indent="-514350">
              <a:buAutoNum type="arabicPeriod" startAt="3"/>
            </a:pPr>
            <a:r>
              <a:rPr lang="en-GB" b="1" dirty="0"/>
              <a:t>Use digital tools</a:t>
            </a:r>
            <a:r>
              <a:rPr lang="en-GB" dirty="0"/>
              <a:t> to gather, and present information and to evaluate and communicate the outcomes of their learning.</a:t>
            </a:r>
          </a:p>
          <a:p>
            <a:pPr marL="971550" lvl="1" indent="-514350">
              <a:buAutoNum type="arabicPeriod" startAt="5"/>
            </a:pPr>
            <a:r>
              <a:rPr lang="en-GB" b="1" dirty="0"/>
              <a:t>Contribute constructively </a:t>
            </a:r>
            <a:r>
              <a:rPr lang="en-GB" dirty="0"/>
              <a:t>and creatively to a shared production process generated by an external organisation by applying appropriate modes of professional practice and behaviour </a:t>
            </a:r>
          </a:p>
          <a:p>
            <a:pPr marL="971550" lvl="1" indent="-514350">
              <a:buAutoNum type="arabicPeriod" startAt="5"/>
            </a:pPr>
            <a:r>
              <a:rPr lang="en-GB" b="1" dirty="0"/>
              <a:t>Solve problems within a group </a:t>
            </a:r>
            <a:r>
              <a:rPr lang="en-GB" dirty="0"/>
              <a:t>context.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084338BD-2A8D-485A-A206-8F64A6A76D4F}" type="slidenum">
              <a:rPr lang="en-GB"/>
              <a:pPr/>
              <a:t>5</a:t>
            </a:fld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/>
              <a:t>Why is this module so important!!</a:t>
            </a:r>
            <a:endParaRPr lang="en-GB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B9663D4D-8E82-4429-8F6A-D4474664DD31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755576" y="1417638"/>
            <a:ext cx="468052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It assumes little knowledge.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Skills learned here will be needed in all the modules you will work 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Important skill for your work.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Skills you develop will be with you for life.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405A3-71C2-402E-AF4A-A53AF8DB2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772816"/>
            <a:ext cx="3321496" cy="33214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/>
              <a:t>Being professional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8229600" cy="480914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/>
              <a:t>Your training starts now.</a:t>
            </a:r>
          </a:p>
          <a:p>
            <a:pPr eaLnBrk="1" hangingPunct="1"/>
            <a:r>
              <a:rPr lang="en-GB" dirty="0"/>
              <a:t>Career Skills </a:t>
            </a:r>
          </a:p>
          <a:p>
            <a:pPr lvl="1" eaLnBrk="1" hangingPunct="1"/>
            <a:r>
              <a:rPr lang="en-GB" b="1" dirty="0"/>
              <a:t>Communication;</a:t>
            </a:r>
          </a:p>
          <a:p>
            <a:pPr lvl="2" eaLnBrk="1" hangingPunct="1"/>
            <a:r>
              <a:rPr lang="en-GB" dirty="0"/>
              <a:t> written, demo, presentation</a:t>
            </a:r>
          </a:p>
          <a:p>
            <a:pPr lvl="1"/>
            <a:r>
              <a:rPr lang="en-GB" b="1" dirty="0"/>
              <a:t>Teamwork</a:t>
            </a:r>
          </a:p>
          <a:p>
            <a:pPr lvl="2"/>
            <a:r>
              <a:rPr lang="en-GB" dirty="0"/>
              <a:t>Ethical practices</a:t>
            </a:r>
          </a:p>
          <a:p>
            <a:pPr lvl="1" eaLnBrk="1" hangingPunct="1"/>
            <a:r>
              <a:rPr lang="en-GB" b="1" dirty="0"/>
              <a:t>Mental Wealth</a:t>
            </a:r>
          </a:p>
          <a:p>
            <a:pPr lvl="2" eaLnBrk="1" hangingPunct="1"/>
            <a:r>
              <a:rPr lang="en-GB" dirty="0"/>
              <a:t> Managing stress</a:t>
            </a:r>
          </a:p>
          <a:p>
            <a:pPr lvl="2" eaLnBrk="1" hangingPunct="1"/>
            <a:r>
              <a:rPr lang="en-GB" dirty="0"/>
              <a:t>Building confidence</a:t>
            </a:r>
          </a:p>
          <a:p>
            <a:pPr lvl="1" eaLnBrk="1" hangingPunct="1"/>
            <a:r>
              <a:rPr lang="en-GB" b="1" dirty="0"/>
              <a:t>Continuous professional development;</a:t>
            </a:r>
          </a:p>
          <a:p>
            <a:pPr lvl="2" eaLnBrk="1" hangingPunct="1"/>
            <a:r>
              <a:rPr lang="en-GB" dirty="0"/>
              <a:t>PDP; reflection, evaluation and planning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95355ED4-C5F7-490F-806E-8ADC8658FE8B}" type="slidenum">
              <a:rPr lang="en-GB"/>
              <a:pPr/>
              <a:t>7</a:t>
            </a:fld>
            <a:endParaRPr lang="en-GB"/>
          </a:p>
        </p:txBody>
      </p:sp>
      <p:pic>
        <p:nvPicPr>
          <p:cNvPr id="5" name="Picture 4" descr="StaffPhoto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260647"/>
            <a:ext cx="2451461" cy="332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 dirty="0"/>
              <a:t>Communication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Through reports, meetings,</a:t>
            </a:r>
          </a:p>
          <a:p>
            <a:pPr eaLnBrk="1" hangingPunct="1">
              <a:buNone/>
            </a:pPr>
            <a:r>
              <a:rPr lang="en-GB" dirty="0"/>
              <a:t>	 e-mail &amp; phone</a:t>
            </a:r>
          </a:p>
          <a:p>
            <a:pPr eaLnBrk="1" hangingPunct="1"/>
            <a:r>
              <a:rPr lang="en-GB" dirty="0"/>
              <a:t>You will have to communicate to</a:t>
            </a:r>
          </a:p>
          <a:p>
            <a:pPr lvl="1" eaLnBrk="1" hangingPunct="1"/>
            <a:r>
              <a:rPr lang="en-GB" dirty="0"/>
              <a:t>Define a problem and project objectives</a:t>
            </a:r>
          </a:p>
          <a:p>
            <a:pPr lvl="1" eaLnBrk="1" hangingPunct="1"/>
            <a:r>
              <a:rPr lang="en-GB" dirty="0"/>
              <a:t>Analyse a problem through literature search</a:t>
            </a:r>
          </a:p>
          <a:p>
            <a:pPr lvl="1" eaLnBrk="1" hangingPunct="1"/>
            <a:r>
              <a:rPr lang="en-GB" dirty="0"/>
              <a:t>Evaluate material against Objectives</a:t>
            </a:r>
          </a:p>
          <a:p>
            <a:pPr lvl="1" eaLnBrk="1" hangingPunct="1"/>
            <a:r>
              <a:rPr lang="en-GB" dirty="0"/>
              <a:t> Compile the research to fulfil marking criteria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EDA4E0A7-929D-4415-A6E3-757FA39A51EB}" type="slidenum">
              <a:rPr lang="en-GB"/>
              <a:pPr/>
              <a:t>8</a:t>
            </a:fld>
            <a:endParaRPr lang="en-GB"/>
          </a:p>
        </p:txBody>
      </p:sp>
      <p:pic>
        <p:nvPicPr>
          <p:cNvPr id="321538" name="Picture 2" descr="C:\Users\akram\Desktop\Myimages\PictureInPictu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1184" y="160586"/>
            <a:ext cx="2715311" cy="1972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 dirty="0"/>
              <a:t>Teamwork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GB" dirty="0"/>
          </a:p>
          <a:p>
            <a:r>
              <a:rPr lang="en-GB" b="1" dirty="0"/>
              <a:t>Ethical teamwork</a:t>
            </a:r>
          </a:p>
          <a:p>
            <a:pPr lvl="1" eaLnBrk="1" hangingPunct="1"/>
            <a:r>
              <a:rPr lang="en-GB" dirty="0"/>
              <a:t>Respect for yourself, team members, clients and users.</a:t>
            </a:r>
          </a:p>
          <a:p>
            <a:pPr lvl="1" eaLnBrk="1" hangingPunct="1"/>
            <a:r>
              <a:rPr lang="en-GB" dirty="0"/>
              <a:t>Integrity, honest reporting through project monitoring and appraisal systems</a:t>
            </a:r>
          </a:p>
          <a:p>
            <a:pPr lvl="1" eaLnBrk="1" hangingPunct="1"/>
            <a:r>
              <a:rPr lang="en-GB" dirty="0"/>
              <a:t>Professional standing- if you have respect and integrity you will be trusted.</a:t>
            </a:r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B8E4C9CC-FD28-4450-8671-B5C8C7848C9B}" type="slidenum">
              <a:rPr lang="en-GB"/>
              <a:pPr/>
              <a:t>9</a:t>
            </a:fld>
            <a:endParaRPr lang="en-GB"/>
          </a:p>
        </p:txBody>
      </p:sp>
      <p:pic>
        <p:nvPicPr>
          <p:cNvPr id="5" name="Picture 4" descr="BecktonParkSide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184" y="260648"/>
            <a:ext cx="2540000" cy="1689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2|11.8|11.5|1.4|4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|14.1|20.4|7.2|2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9.8|31.5|36.9|10.2|1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4.5|7.8|11|9.3|29.9|59.7|8.6|3.1|3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7.8|1.8|8|13|6.6|89.3|15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7.6|1.7|2.2|3.2|2.3|1.5|1.6|1.8|1.3|2.4|4.8|2.5|1.1|1.9|1.2|3.2|2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.2|1.2|2.4|6.4|4.6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0.5|34.6|16.2|9.2|18.1|22.9|11.5|16.4|7.4|9.9|29.9|7.3|33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6|3.5|3|1.7|2.6|4|4.6|2.4|2.9|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8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1.6|3.6|33.8|16.8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3|10.2|47.1|14.1|16.1|9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|5.4|10.8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38.6|21|22.7|22.2|13.5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1|35.6|1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.9|3.7|15.5|21.2|3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|5.2|1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5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2.2|10.1|77|9.7|10.6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One Welcome to the module</Template>
  <TotalTime>6701</TotalTime>
  <Words>1938</Words>
  <Application>Microsoft Office PowerPoint</Application>
  <PresentationFormat>On-screen Show (4:3)</PresentationFormat>
  <Paragraphs>379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Constantia</vt:lpstr>
      <vt:lpstr>Founders Grotesk Cond Bold</vt:lpstr>
      <vt:lpstr>Founders Grotesk Light</vt:lpstr>
      <vt:lpstr>Tekton</vt:lpstr>
      <vt:lpstr>Times New Roman</vt:lpstr>
      <vt:lpstr>Wingdings</vt:lpstr>
      <vt:lpstr>Wingdings 2</vt:lpstr>
      <vt:lpstr>ACE Powerpoint template</vt:lpstr>
      <vt:lpstr>Office Theme</vt:lpstr>
      <vt:lpstr>1_ACE Powerpoint template</vt:lpstr>
      <vt:lpstr>PowerPoint Presentation</vt:lpstr>
      <vt:lpstr>Lecture Content:</vt:lpstr>
      <vt:lpstr>Introduction:</vt:lpstr>
      <vt:lpstr>Module Aims:</vt:lpstr>
      <vt:lpstr>Learning Outcomes</vt:lpstr>
      <vt:lpstr>Why is this module so important!!</vt:lpstr>
      <vt:lpstr>Being professional</vt:lpstr>
      <vt:lpstr>Communication</vt:lpstr>
      <vt:lpstr>Teamwork</vt:lpstr>
      <vt:lpstr>Continuous Professional Development</vt:lpstr>
      <vt:lpstr>End of Part 1</vt:lpstr>
      <vt:lpstr>In the next 12 weeks you will learn:</vt:lpstr>
      <vt:lpstr>In the next 12 weeks you will learn:</vt:lpstr>
      <vt:lpstr>In the next 12 weeks you will learn:</vt:lpstr>
      <vt:lpstr>Assessment</vt:lpstr>
      <vt:lpstr>Assessment</vt:lpstr>
      <vt:lpstr>Submission</vt:lpstr>
      <vt:lpstr>Guidelines to succeed in this module!</vt:lpstr>
      <vt:lpstr>Guidelines to succeed in this module!</vt:lpstr>
      <vt:lpstr>End of Part 2:</vt:lpstr>
      <vt:lpstr>This week’s lesson:</vt:lpstr>
      <vt:lpstr>Career Pathway Process</vt:lpstr>
      <vt:lpstr>Contact your  Academic Advisor:</vt:lpstr>
      <vt:lpstr>Contacting your Academic Advisors</vt:lpstr>
      <vt:lpstr>End of part 3</vt:lpstr>
      <vt:lpstr>This week’s lesson:</vt:lpstr>
      <vt:lpstr>What is a CV?</vt:lpstr>
      <vt:lpstr>CV content: Should I have?</vt:lpstr>
      <vt:lpstr>CV content: Should I have?</vt:lpstr>
      <vt:lpstr>Styles of CVs:</vt:lpstr>
      <vt:lpstr>Common Layout:</vt:lpstr>
      <vt:lpstr>Personal Statement:</vt:lpstr>
      <vt:lpstr>PowerPoint Presentation</vt:lpstr>
      <vt:lpstr>Listing Academic and Working experience:</vt:lpstr>
      <vt:lpstr>Phrases to use:</vt:lpstr>
      <vt:lpstr>Useful work-related verbs:</vt:lpstr>
      <vt:lpstr>Other sections that you may have:</vt:lpstr>
      <vt:lpstr>Put yourself in employers shoes:</vt:lpstr>
      <vt:lpstr>Show creativity in your presentation!</vt:lpstr>
      <vt:lpstr>End of part 4</vt:lpstr>
      <vt:lpstr>Lets have a demo: CV</vt:lpstr>
      <vt:lpstr>Lets have a demo: CV</vt:lpstr>
      <vt:lpstr>PowerPoint Presentation</vt:lpstr>
      <vt:lpstr>Set up UEL email on your phone</vt:lpstr>
      <vt:lpstr>Things to do: Deadline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Fadi</cp:lastModifiedBy>
  <cp:revision>185</cp:revision>
  <dcterms:created xsi:type="dcterms:W3CDTF">2012-09-17T12:40:35Z</dcterms:created>
  <dcterms:modified xsi:type="dcterms:W3CDTF">2024-01-26T10:48:10Z</dcterms:modified>
</cp:coreProperties>
</file>